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FFD966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>
        <p:scale>
          <a:sx n="57" d="100"/>
          <a:sy n="57" d="100"/>
        </p:scale>
        <p:origin x="-546" y="7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dk2"/>
                </a:solidFill>
              </a:rPr>
              <a:t>Заметка</a:t>
            </a:r>
            <a:r>
              <a:rPr lang="ru-RU" baseline="0" dirty="0" smtClean="0">
                <a:solidFill>
                  <a:schemeClr val="dk2"/>
                </a:solidFill>
              </a:rPr>
              <a:t> от Чарльза</a:t>
            </a:r>
            <a:r>
              <a:rPr lang="ru-RU" dirty="0" smtClean="0">
                <a:solidFill>
                  <a:schemeClr val="dk2"/>
                </a:solidFill>
              </a:rPr>
              <a:t>. При использовании этих материалов, вы можете удалить логотип университета</a:t>
            </a:r>
            <a:r>
              <a:rPr lang="ru-RU" baseline="0" dirty="0" smtClean="0">
                <a:solidFill>
                  <a:schemeClr val="dk2"/>
                </a:solidFill>
              </a:rPr>
              <a:t> и заменить его собственным</a:t>
            </a:r>
            <a:r>
              <a:rPr lang="ru-RU" dirty="0" smtClean="0">
                <a:solidFill>
                  <a:schemeClr val="dk2"/>
                </a:solidFill>
              </a:rPr>
              <a:t>, но,</a:t>
            </a:r>
            <a:r>
              <a:rPr lang="ru-RU" baseline="0" dirty="0" smtClean="0">
                <a:solidFill>
                  <a:schemeClr val="dk2"/>
                </a:solidFill>
              </a:rPr>
              <a:t> пожалуйста, сохраните </a:t>
            </a:r>
            <a:r>
              <a:rPr lang="ru-RU" dirty="0" smtClean="0">
                <a:solidFill>
                  <a:schemeClr val="dk2"/>
                </a:solidFill>
              </a:rPr>
              <a:t>CC-BY логотип</a:t>
            </a:r>
            <a:r>
              <a:rPr lang="ru-RU" baseline="0" dirty="0" smtClean="0">
                <a:solidFill>
                  <a:schemeClr val="dk2"/>
                </a:solidFill>
              </a:rPr>
              <a:t> на первой странице, а также на последней странице  - «Благодарности».</a:t>
            </a:r>
            <a:endParaRPr lang="ru-RU" dirty="0" smtClean="0"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Second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ru/i/353_v1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xkcd.com/35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TCP/IP" TargetMode="Externa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onmat.net/download/ascii-cheat-sheet.png" TargetMode="External"/><Relationship Id="rId2" Type="http://schemas.openxmlformats.org/officeDocument/2006/relationships/hyperlink" Target="https://ru.wikipedia.org/wiki/ASCI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ru.wikipedia.org/wiki/UTF-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7;&#1086;&#1082;&#1077;&#1090;_(&#1087;&#1088;&#1086;&#1075;&#1088;&#1072;&#1084;&#1084;&#1085;&#1099;&#1081;_&#1080;&#1085;&#1090;&#1077;&#1088;&#1092;&#1077;&#1081;&#1089;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en.wikipedia.org/wiki/Internet_sock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2;&#1077;&#1073;-&#1089;&#1082;&#1088;&#1077;&#1081;&#1087;&#1080;&#1085;&#1075;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Web_crawler" TargetMode="External"/><Relationship Id="rId5" Type="http://schemas.openxmlformats.org/officeDocument/2006/relationships/hyperlink" Target="https://ru.wikipedia.org/wiki/&#1055;&#1086;&#1080;&#1089;&#1082;&#1086;&#1074;&#1099;&#1081;_&#1088;&#1086;&#1073;&#1086;&#1090;" TargetMode="External"/><Relationship Id="rId4" Type="http://schemas.openxmlformats.org/officeDocument/2006/relationships/hyperlink" Target="http://en.wikipedia.org/wiki/Web_scrapi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55;&#1086;&#1088;&#1090;_(&#1082;&#1086;&#1084;&#1087;&#1100;&#1102;&#1090;&#1077;&#1088;&#1085;&#1099;&#1077;_&#1089;&#1077;&#1090;&#1080;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www.dr-chuck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u.wikipedia.org/wiki/&#1057;&#1087;&#1080;&#1089;&#1086;&#1082;_&#1087;&#1086;&#1088;&#1090;&#1086;&#1074;_TCP_&#1080;_UD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Сетевые программы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4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Глава</a:t>
            </a:r>
            <a:r>
              <a:rPr lang="en-US" sz="4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Пайтон для всех</a:t>
            </a:r>
            <a:endParaRPr lang="en-US" sz="3200" u="none" strike="noStrike" cap="none" dirty="0" smtClean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 smtClean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 имеет встроенную поддержку сокетов 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endParaRPr lang="en-US" sz="3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('</a:t>
            </a:r>
            <a:r>
              <a:rPr lang="en-US" sz="3000" dirty="0" smtClean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Хост</a:t>
            </a:r>
            <a:endParaRPr lang="en-US" sz="3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1267324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</a:t>
            </a:r>
            <a:endParaRPr lang="en-US" sz="38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0673542" y="4254500"/>
            <a:ext cx="5492157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en-US" sz="3400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https://xkcd.ru/i/353_v1.png</a:t>
            </a:r>
            <a:endParaRPr lang="en-US" sz="34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1026" name="Picture 2" descr="https://xkcd.ru/i/353_v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16" y="474010"/>
            <a:ext cx="6660861" cy="75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800" dirty="0" smtClean="0">
                <a:solidFill>
                  <a:srgbClr val="FFD966"/>
                </a:solidFill>
              </a:rPr>
              <a:t>Прикладные протоколы</a:t>
            </a:r>
            <a:endParaRPr lang="en-US" sz="78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Прикладной протокол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(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4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предоставляет нам надежный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4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 что мы хотим с этим </a:t>
            </a:r>
            <a:r>
              <a:rPr lang="ru-RU" sz="34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сокетом </a:t>
            </a:r>
            <a:r>
              <a:rPr lang="ru-RU" sz="3400" u="none" strike="noStrike" cap="none" dirty="0" smtClean="0">
                <a:latin typeface="Arial" charset="0"/>
                <a:ea typeface="Arial" charset="0"/>
                <a:cs typeface="Arial" charset="0"/>
                <a:sym typeface="Cabin"/>
              </a:rPr>
              <a:t>делать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</a:t>
            </a: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Каку</a:t>
            </a:r>
            <a:r>
              <a:rPr lang="ru-RU" sz="34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ю проблему хотим решить</a:t>
            </a:r>
            <a:r>
              <a:rPr lang="en-US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3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Прикладные протоколы:</a:t>
            </a:r>
            <a:endParaRPr lang="en-US" sz="34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099069" y="7610950"/>
            <a:ext cx="8987456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Источник</a:t>
            </a:r>
            <a:r>
              <a:rPr lang="en-US" sz="2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5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</a:t>
            </a:r>
            <a:r>
              <a:rPr lang="en-US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 </a:t>
            </a:r>
            <a:r>
              <a:rPr lang="ru-RU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</a:t>
            </a:r>
            <a:endParaRPr lang="en-US" sz="5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Доминирующий в Интернет протокол прикладного уровня передачи данных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Был разработан для Веб, чтобы передавать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-страницы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картинки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документы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 т.д.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Расширен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работы с данными в дополнение к документам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RSS</a:t>
            </a:r>
            <a:r>
              <a:rPr lang="en-US" sz="3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-сервисы и т.д.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Базовая концепция: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соединение 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Запросить документ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–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олучить документ</a:t>
            </a:r>
            <a:r>
              <a:rPr lang="en-US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– </a:t>
            </a: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Закрыть соединение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4443550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https://ru.wikipedia.org/wiki/HTTP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428934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ru-RU" sz="70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70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гипертекста)</a:t>
            </a:r>
            <a:endParaRPr lang="en-US" sz="70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604982" y="3009207"/>
            <a:ext cx="15046036" cy="355176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lvl="0" indent="0" algn="l"/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ротокол </a:t>
            </a:r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ередачи</a:t>
            </a:r>
            <a:r>
              <a:rPr lang="en-US" sz="47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47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Г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ипертекста </a:t>
            </a:r>
            <a:r>
              <a:rPr lang="ru-RU" sz="4800" dirty="0" smtClean="0"/>
              <a:t>— </a:t>
            </a:r>
            <a:r>
              <a:rPr lang="ru-RU" sz="47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набор правил, позволяющих браузерам получать веб-документы с серверов через Интернет</a:t>
            </a:r>
            <a:endParaRPr lang="en-US" sz="47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Что такое протокол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6291118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 свод правил, которым следуют все участники, чтобы можно было предсказать поведение каждого из участников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Например, чтобы не столкнуться друг с другом: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ru-RU" sz="30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дорогах с двусторонним движением в США двигайтесь по правой стороне дороги</a:t>
            </a:r>
            <a:endParaRPr lang="en-US" sz="3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927100" lvl="1" indent="-457200">
              <a:spcAft>
                <a:spcPts val="1000"/>
              </a:spcAft>
              <a:buSzPct val="100000"/>
              <a:buFontTx/>
              <a:buChar char="-"/>
            </a:pP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 дорогах с двусторонним движением в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Великобритании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двигайтесь по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левой </a:t>
            </a:r>
            <a:r>
              <a:rPr lang="ru-RU" sz="3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стороне </a:t>
            </a:r>
            <a:r>
              <a:rPr lang="ru-RU" sz="30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дороги</a:t>
            </a:r>
            <a:endParaRPr lang="en-US" sz="30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2767761" y="2895600"/>
            <a:ext cx="2046176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</a:t>
            </a:r>
            <a:endParaRPr lang="en-US" sz="3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6583681" y="2895600"/>
            <a:ext cx="114593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хост</a:t>
            </a:r>
            <a:endParaRPr lang="en-US" sz="3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документ</a:t>
            </a:r>
            <a:endParaRPr lang="en-US" sz="3600" u="none" strike="noStrike" cap="none" dirty="0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FFD966"/>
                </a:solidFill>
              </a:rPr>
              <a:t>Получение данных с сервера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5021683"/>
          </a:xfrm>
        </p:spPr>
        <p:txBody>
          <a:bodyPr/>
          <a:lstStyle/>
          <a:p>
            <a:pPr marL="749309">
              <a:defRPr/>
            </a:pPr>
            <a:r>
              <a:rPr lang="ru-RU" altLang="en-US" sz="3401" dirty="0" smtClean="0"/>
              <a:t>Каждый раз, когда пользователь кликает на ссылку, имеющую атрибут</a:t>
            </a:r>
            <a:r>
              <a:rPr lang="en-US" altLang="en-US" sz="3401" dirty="0" smtClean="0"/>
              <a:t> href</a:t>
            </a:r>
            <a:r>
              <a:rPr lang="ru-RU" altLang="en-US" sz="3401" dirty="0" smtClean="0"/>
              <a:t> </a:t>
            </a:r>
            <a:r>
              <a:rPr lang="en-US" altLang="en-US" sz="3401" dirty="0" smtClean="0"/>
              <a:t>= value</a:t>
            </a:r>
            <a:r>
              <a:rPr lang="ru-RU" altLang="en-US" sz="3401" dirty="0" smtClean="0"/>
              <a:t> (в качестве значения – адрес документа, на который следует перейти), чтобы перейти на другую страницу, браузер устанавливает соединение с веб-сервером и делает запрос посредством метода</a:t>
            </a:r>
            <a:r>
              <a:rPr lang="en-US" altLang="en-US" sz="3401" dirty="0" smtClean="0"/>
              <a:t> </a:t>
            </a:r>
            <a:r>
              <a:rPr lang="ja-JP" altLang="en-US" sz="3401" dirty="0">
                <a:latin typeface="Arial" charset="0"/>
              </a:rPr>
              <a:t>“</a:t>
            </a:r>
            <a:r>
              <a:rPr lang="en-US" altLang="ja-JP" sz="3401" dirty="0"/>
              <a:t>GET</a:t>
            </a:r>
            <a:r>
              <a:rPr lang="ja-JP" altLang="en-US" sz="3401" dirty="0" smtClean="0">
                <a:latin typeface="Arial" charset="0"/>
              </a:rPr>
              <a:t>”</a:t>
            </a:r>
            <a:r>
              <a:rPr lang="ru-RU" altLang="ja-JP" sz="3401" dirty="0" smtClean="0"/>
              <a:t>, чтобы получить содержимое страницы по указанному адресу</a:t>
            </a:r>
            <a:endParaRPr lang="en-US" altLang="ja-JP" sz="3401" dirty="0"/>
          </a:p>
          <a:p>
            <a:pPr marL="749309">
              <a:defRPr/>
            </a:pPr>
            <a:r>
              <a:rPr lang="ru-RU" altLang="en-US" sz="3401" dirty="0" smtClean="0"/>
              <a:t>Сервер возвращает </a:t>
            </a:r>
            <a:r>
              <a:rPr lang="en-US" altLang="en-US" sz="3401" dirty="0" smtClean="0"/>
              <a:t>HTML</a:t>
            </a:r>
            <a:r>
              <a:rPr lang="ru-RU" altLang="en-US" sz="3401" dirty="0" smtClean="0"/>
              <a:t>-документ браузеру, который форматирует и отображает документ пользователю</a:t>
            </a:r>
            <a:endParaRPr lang="en-US" altLang="en-US" sz="3401" dirty="0"/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152211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1" y="5078124"/>
            <a:ext cx="5763780" cy="258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ru-RU" sz="6400" dirty="0" smtClean="0">
                <a:solidFill>
                  <a:srgbClr val="FFD966"/>
                </a:solidFill>
              </a:rPr>
              <a:t>Бесплатная книга по сетевой архитектуре</a:t>
            </a:r>
            <a:endParaRPr lang="en-US" sz="6400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ru-RU" dirty="0" smtClean="0"/>
              <a:t>Если вам интересна данная тема и вы хотите знать больше</a:t>
            </a:r>
            <a:endParaRPr lang="en-US" dirty="0" smtClean="0"/>
          </a:p>
          <a:p>
            <a:r>
              <a:rPr lang="en-US" dirty="0" err="1" smtClean="0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158043" y="5294490"/>
            <a:ext cx="3598357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009207" y="5294490"/>
            <a:ext cx="3747193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152210" y="1036223"/>
            <a:ext cx="3587521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307782" y="1586090"/>
            <a:ext cx="5646242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&lt;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h1&gt;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Страница 2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h1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&gt;</a:t>
            </a:r>
            <a:endParaRPr lang="ru-RU" altLang="en-US" sz="3100" dirty="0" smtClean="0">
              <a:solidFill>
                <a:srgbClr val="00FF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&lt;p&gt;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Перейти на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 &lt;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 href="page1.htm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"&gt;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Страницу 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497655" y="685802"/>
            <a:ext cx="1468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00FF00"/>
                </a:solidFill>
              </a:rPr>
              <a:t>Ответ</a:t>
            </a:r>
            <a:endParaRPr lang="en-US" altLang="en-US" dirty="0">
              <a:solidFill>
                <a:srgbClr val="00FF00"/>
              </a:solidFill>
            </a:endParaRP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995687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3158043" y="5294490"/>
            <a:ext cx="3598357" cy="1224410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401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5401" dirty="0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152210" y="702614"/>
            <a:ext cx="358752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795925" y="685802"/>
            <a:ext cx="17139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FFFF00"/>
                </a:solidFill>
              </a:rPr>
              <a:t>Запрос</a:t>
            </a:r>
            <a:endParaRPr lang="en-US" altLang="en-US" dirty="0">
              <a:solidFill>
                <a:srgbClr val="FFFF00"/>
              </a:solidFill>
            </a:endParaRP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497655" y="685802"/>
            <a:ext cx="1468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dirty="0" smtClean="0">
                <a:solidFill>
                  <a:srgbClr val="00FF00"/>
                </a:solidFill>
              </a:rPr>
              <a:t>Ответ</a:t>
            </a:r>
            <a:endParaRPr lang="en-US" altLang="en-US" dirty="0">
              <a:solidFill>
                <a:srgbClr val="00FF00"/>
              </a:solidFill>
            </a:endParaRP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7903670" y="5944266"/>
            <a:ext cx="2879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3200" dirty="0" smtClean="0">
                <a:solidFill>
                  <a:schemeClr val="bg1"/>
                </a:solidFill>
              </a:rPr>
              <a:t>Анализ</a:t>
            </a:r>
            <a:r>
              <a:rPr lang="en-US" altLang="en-US" sz="3200" dirty="0" smtClean="0">
                <a:solidFill>
                  <a:schemeClr val="bg1"/>
                </a:solidFill>
              </a:rPr>
              <a:t>/</a:t>
            </a:r>
            <a:endParaRPr lang="en-US" altLang="en-US" sz="3200" dirty="0">
              <a:solidFill>
                <a:schemeClr val="bg1"/>
              </a:solidFill>
            </a:endParaRPr>
          </a:p>
          <a:p>
            <a:pPr algn="ctr" eaLnBrk="1" hangingPunct="1">
              <a:defRPr/>
            </a:pPr>
            <a:r>
              <a:rPr lang="ru-RU" altLang="en-US" sz="3200" dirty="0" smtClean="0">
                <a:solidFill>
                  <a:schemeClr val="bg1"/>
                </a:solidFill>
              </a:rPr>
              <a:t>Визуализация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8" name="Rectangle 11"/>
          <p:cNvSpPr>
            <a:spLocks/>
          </p:cNvSpPr>
          <p:nvPr/>
        </p:nvSpPr>
        <p:spPr bwMode="auto">
          <a:xfrm>
            <a:off x="10307782" y="1586090"/>
            <a:ext cx="5646242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&lt;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h1&gt;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Страница 2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h1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&gt;</a:t>
            </a:r>
            <a:endParaRPr lang="ru-RU" altLang="en-US" sz="3100" dirty="0" smtClean="0">
              <a:solidFill>
                <a:srgbClr val="00FF00"/>
              </a:solidFill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&lt;p&gt;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Перейти на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 &lt;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 href="page1.htm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"&gt;</a:t>
            </a:r>
            <a:r>
              <a:rPr lang="ru-RU" altLang="en-US" sz="3100" dirty="0" smtClean="0">
                <a:solidFill>
                  <a:srgbClr val="00FF00"/>
                </a:solidFill>
                <a:ea typeface="ＭＳ Ｐゴシック" charset="-128"/>
              </a:rPr>
              <a:t>Страницу 1</a:t>
            </a:r>
            <a:r>
              <a:rPr lang="en-US" altLang="en-US" sz="3100" dirty="0" smtClean="0">
                <a:solidFill>
                  <a:srgbClr val="00FF00"/>
                </a:solidFill>
                <a:ea typeface="ＭＳ Ｐゴシック" charset="-128"/>
              </a:rPr>
              <a:t>&lt;/</a:t>
            </a:r>
            <a:r>
              <a:rPr lang="en-US" altLang="en-US" sz="3100" dirty="0">
                <a:solidFill>
                  <a:srgbClr val="00FF00"/>
                </a:solidFill>
                <a:ea typeface="ＭＳ Ｐゴシック" charset="-128"/>
              </a:rPr>
              <a:t>a&gt;.&lt;/p&gt;</a:t>
            </a: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208169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ru-RU" altLang="en-US" sz="3200" dirty="0" smtClean="0">
                <a:solidFill>
                  <a:schemeClr val="bg1"/>
                </a:solidFill>
              </a:rPr>
              <a:t>Клик по ссылке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9" y="4875640"/>
            <a:ext cx="4878569" cy="218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0" y="4875640"/>
            <a:ext cx="4650045" cy="242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FFD966"/>
                </a:solidFill>
              </a:rPr>
              <a:t>Стандарты Интернета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ru-RU" altLang="en-US" sz="2700" dirty="0" smtClean="0"/>
              <a:t>Стандарты для всех Интернет-протоколов </a:t>
            </a:r>
            <a:r>
              <a:rPr lang="en-US" altLang="en-US" sz="2700" dirty="0" smtClean="0"/>
              <a:t>(</a:t>
            </a:r>
            <a:r>
              <a:rPr lang="ru-RU" altLang="en-US" sz="2700" dirty="0" smtClean="0"/>
              <a:t>внутренние механизмы</a:t>
            </a:r>
            <a:r>
              <a:rPr lang="en-US" altLang="en-US" sz="2700" dirty="0" smtClean="0"/>
              <a:t>) </a:t>
            </a:r>
            <a:r>
              <a:rPr lang="ru-RU" altLang="en-US" sz="2700" dirty="0" smtClean="0"/>
              <a:t>разрабатываются организацией</a:t>
            </a:r>
            <a:endParaRPr lang="en-US" altLang="en-US" sz="2700" dirty="0"/>
          </a:p>
          <a:p>
            <a:pPr marL="749309">
              <a:defRPr/>
            </a:pPr>
            <a:r>
              <a:rPr lang="en-US" altLang="en-US" sz="2700" dirty="0"/>
              <a:t>Internet Engineering Task Force (IETF</a:t>
            </a:r>
            <a:r>
              <a:rPr lang="en-US" altLang="en-US" sz="2700" dirty="0" smtClean="0"/>
              <a:t>)</a:t>
            </a:r>
            <a:r>
              <a:rPr lang="ru-RU" altLang="en-US" sz="2700" dirty="0" smtClean="0"/>
              <a:t> – Инженерный совет Интернета</a:t>
            </a:r>
            <a:endParaRPr lang="en-US" altLang="en-US" sz="2700" dirty="0"/>
          </a:p>
          <a:p>
            <a:pPr marL="749309">
              <a:defRPr/>
            </a:pPr>
            <a:r>
              <a:rPr lang="en-US" altLang="en-US" sz="2700" dirty="0" err="1"/>
              <a:t>www.ietf.org</a:t>
            </a:r>
            <a:endParaRPr lang="en-US" altLang="en-US" sz="2700" dirty="0"/>
          </a:p>
          <a:p>
            <a:pPr marL="749309">
              <a:defRPr/>
            </a:pPr>
            <a:r>
              <a:rPr lang="ru-RU" altLang="en-US" sz="2700" dirty="0" smtClean="0"/>
              <a:t>Документ со стандартами называется </a:t>
            </a:r>
            <a:r>
              <a:rPr lang="ru-RU" altLang="ja-JP" sz="2700" dirty="0" smtClean="0">
                <a:latin typeface="Arial" charset="0"/>
              </a:rPr>
              <a:t>«</a:t>
            </a:r>
            <a:r>
              <a:rPr lang="en-US" altLang="ja-JP" sz="2700" dirty="0" smtClean="0"/>
              <a:t>RFC</a:t>
            </a:r>
            <a:r>
              <a:rPr lang="ru-RU" altLang="ja-JP" sz="2700" dirty="0" smtClean="0">
                <a:latin typeface="Arial" charset="0"/>
              </a:rPr>
              <a:t>»</a:t>
            </a:r>
            <a:r>
              <a:rPr lang="en-US" altLang="ja-JP" sz="2700" dirty="0" smtClean="0"/>
              <a:t> </a:t>
            </a:r>
            <a:r>
              <a:rPr lang="ru-RU" altLang="ja-JP" sz="2700" dirty="0" smtClean="0"/>
              <a:t>или «Рабочее предложение»</a:t>
            </a:r>
            <a:endParaRPr lang="en-US" altLang="en-US" sz="2700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485522" y="7466913"/>
            <a:ext cx="75004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ru-RU" altLang="en-US" sz="3200" dirty="0" smtClean="0">
                <a:solidFill>
                  <a:srgbClr val="FFFF00"/>
                </a:solidFill>
                <a:ea typeface="ＭＳ Ｐゴシック" charset="-128"/>
              </a:rPr>
              <a:t>Источник</a:t>
            </a:r>
            <a:r>
              <a:rPr lang="en-US" altLang="en-US" sz="3200" dirty="0" smtClean="0">
                <a:solidFill>
                  <a:srgbClr val="FFFF00"/>
                </a:solidFill>
                <a:ea typeface="ＭＳ Ｐゴシック" charset="-128"/>
              </a:rPr>
              <a:t>: </a:t>
            </a:r>
            <a:r>
              <a:rPr lang="en-US" altLang="en-US" sz="3200" u="sng" dirty="0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 dirty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7600" dirty="0" smtClean="0">
                <a:solidFill>
                  <a:srgbClr val="00FF00"/>
                </a:solidFill>
              </a:rPr>
              <a:t>Делаем </a:t>
            </a:r>
            <a:r>
              <a:rPr lang="en-US" sz="7600" dirty="0" smtClean="0">
                <a:solidFill>
                  <a:srgbClr val="00FF00"/>
                </a:solidFill>
              </a:rPr>
              <a:t>HTTP</a:t>
            </a:r>
            <a:r>
              <a:rPr lang="ru-RU" sz="7600" dirty="0" smtClean="0">
                <a:solidFill>
                  <a:srgbClr val="00FF00"/>
                </a:solidFill>
              </a:rPr>
              <a:t>-запрос</a:t>
            </a:r>
            <a:endParaRPr lang="en-US" sz="7600" dirty="0">
              <a:solidFill>
                <a:srgbClr val="00FF00"/>
              </a:solidFill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ru-RU" sz="3401" dirty="0" smtClean="0"/>
              <a:t>Подключаемся к серверу, например, </a:t>
            </a:r>
            <a:r>
              <a:rPr lang="en-US" sz="3401" dirty="0" smtClean="0">
                <a:solidFill>
                  <a:srgbClr val="FFFF00"/>
                </a:solidFill>
              </a:rPr>
              <a:t>www.dr-chuck.com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Запрашиваем документ </a:t>
            </a:r>
            <a:r>
              <a:rPr lang="en-US" sz="3401" dirty="0" smtClean="0"/>
              <a:t>(</a:t>
            </a:r>
            <a:r>
              <a:rPr lang="ru-RU" sz="3401" dirty="0" smtClean="0"/>
              <a:t>или документ по умолчанию</a:t>
            </a:r>
            <a:r>
              <a:rPr lang="en-US" sz="3401" dirty="0" smtClean="0"/>
              <a:t>)</a:t>
            </a:r>
            <a:endParaRPr lang="en-US" sz="3401" dirty="0"/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404114"/>
            <a:ext cx="12877801" cy="652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h1&gt;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Страница 1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&lt;/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Перейти на 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&lt;a 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href="http://www.dr-chuck.com/page2.htm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"&gt;</a:t>
            </a:r>
            <a:r>
              <a:rPr lang="ru-RU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Страницу 2</a:t>
            </a:r>
            <a:r>
              <a:rPr lang="en-US" altLang="en-US" sz="2800" dirty="0" smtClean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&lt;/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a&gt;.&lt;/p&gt;</a:t>
            </a:r>
          </a:p>
          <a:p>
            <a:pPr eaLnBrk="1" hangingPunct="1">
              <a:defRPr/>
            </a:pPr>
            <a:r>
              <a:rPr lang="ru-RU" altLang="en-US" sz="2800" dirty="0" smtClean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Соединение закрыто внешним хостом</a:t>
            </a:r>
            <a:r>
              <a:rPr lang="en-US" altLang="en-US" sz="2800" dirty="0" smtClean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.</a:t>
            </a:r>
            <a:endParaRPr lang="en-US" altLang="en-US" sz="2800" dirty="0">
              <a:solidFill>
                <a:schemeClr val="bg1"/>
              </a:solidFill>
              <a:latin typeface="Courier" charset="0"/>
              <a:ea typeface="ＭＳ Ｐゴシック" charset="-128"/>
            </a:endParaRP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471667" y="4405258"/>
            <a:ext cx="2954335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6000" dirty="0" smtClean="0">
                <a:solidFill>
                  <a:srgbClr val="0000FF"/>
                </a:solidFill>
                <a:ea typeface="ＭＳ Ｐゴシック" charset="-128"/>
              </a:rPr>
              <a:t>Браузер</a:t>
            </a:r>
            <a:endParaRPr lang="en-US" altLang="en-US" sz="60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155075" y="1050514"/>
            <a:ext cx="3587521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ru-RU" altLang="en-US" sz="5200" dirty="0" smtClean="0">
                <a:solidFill>
                  <a:srgbClr val="0000FF"/>
                </a:solidFill>
                <a:ea typeface="ＭＳ Ｐゴシック" charset="-128"/>
              </a:rPr>
              <a:t>Веб-сервер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управления передачей</a:t>
            </a:r>
            <a:r>
              <a:rPr lang="en-US" sz="5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(TCP</a:t>
            </a:r>
            <a:r>
              <a:rPr lang="en-US" sz="5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992582"/>
            <a:ext cx="8004925" cy="531331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Создан на основе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IP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 </a:t>
            </a:r>
            <a:r>
              <a:rPr lang="ru-RU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Предполагается, что 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IP 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может потерять часть данных, поэтому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TCP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хранит и </a:t>
            </a: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осуществляет повторный запрос данных в случае утери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ru-RU" sz="28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Осуществляет</a:t>
            </a:r>
            <a:r>
              <a:rPr lang="en-US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2800" dirty="0" smtClean="0">
                <a:solidFill>
                  <a:schemeClr val="lt1"/>
                </a:solidFill>
                <a:ea typeface="Arial" charset="0"/>
              </a:rPr>
              <a:t>управление потоком с помощью «окна» передачи</a:t>
            </a:r>
            <a:endParaRPr lang="en-US" sz="2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2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Обеспечивает наличие надежного </a:t>
            </a:r>
            <a:r>
              <a:rPr lang="ru-RU" sz="28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туннеля</a:t>
            </a:r>
            <a:endParaRPr lang="en-US" sz="28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9309100" y="7562850"/>
            <a:ext cx="6642224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endParaRPr lang="en-US" sz="2000" u="sng" strike="noStrike" cap="none" dirty="0" smtClean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lvl="0">
              <a:buClr>
                <a:schemeClr val="lt1"/>
              </a:buClr>
              <a:buSzPct val="25000"/>
            </a:pPr>
            <a:r>
              <a:rPr lang="en-US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https://ru.wikipedia.org/wiki/TCP/IP</a:t>
            </a:r>
            <a:r>
              <a:rPr lang="en-US" sz="200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endParaRPr lang="en-US" sz="2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ru-RU" altLang="en-US" sz="6400" dirty="0" smtClean="0">
                <a:solidFill>
                  <a:srgbClr val="1FF6D6"/>
                </a:solidFill>
              </a:rPr>
              <a:t>Меткий хакинг в кино</a:t>
            </a:r>
            <a:endParaRPr lang="en-US" altLang="en-US" sz="6400" dirty="0">
              <a:solidFill>
                <a:srgbClr val="1FF6D6"/>
              </a:solidFill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ru-RU" sz="3401" dirty="0" smtClean="0"/>
              <a:t>Матрица Перезагрузка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Ультиматум Борна</a:t>
            </a:r>
            <a:endParaRPr lang="en-US" sz="3401" dirty="0"/>
          </a:p>
          <a:p>
            <a:pPr marL="749309">
              <a:defRPr/>
            </a:pPr>
            <a:r>
              <a:rPr lang="ru-RU" sz="3401" dirty="0" smtClean="0"/>
              <a:t>Крепкий орешек </a:t>
            </a:r>
            <a:r>
              <a:rPr lang="en-US" sz="3401" dirty="0" smtClean="0"/>
              <a:t>4</a:t>
            </a:r>
            <a:endParaRPr lang="en-US" sz="3401" dirty="0"/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Напишем веб-браузер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HTTP/1.0\r\n\r\</a:t>
            </a:r>
            <a:r>
              <a:rPr lang="en-US" sz="28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 err="1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</a:t>
            </a: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 dirty="0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But soft what light through yonder window breaks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It is the east and Juliet is the sun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Arise fair sun and kill the envious moon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Who is already sick and pale with </a:t>
            </a:r>
            <a:r>
              <a:rPr lang="en-US" sz="2400" dirty="0" smtClean="0">
                <a:solidFill>
                  <a:schemeClr val="bg1"/>
                </a:solidFill>
              </a:rPr>
              <a:t>grief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print(</a:t>
            </a:r>
            <a:r>
              <a:rPr lang="en-US" sz="24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0" y="1959514"/>
            <a:ext cx="5685648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Заголовок </a:t>
            </a:r>
            <a:r>
              <a:rPr lang="en-US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-запроса</a:t>
            </a:r>
            <a:endParaRPr lang="en-US" sz="36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4571742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Тело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800" dirty="0" smtClean="0">
                <a:solidFill>
                  <a:srgbClr val="FFD966"/>
                </a:solidFill>
              </a:rPr>
              <a:t>Символы и строки</a:t>
            </a:r>
            <a:endParaRPr lang="en-US" sz="78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hlinkClick r:id="rId2"/>
              </a:rPr>
              <a:t>https://ru.wikipedia.org/wiki/ASCII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  <a:hlinkClick r:id="rId3"/>
              </a:rPr>
              <a:t>http</a:t>
            </a:r>
            <a:r>
              <a:rPr lang="en-US" sz="2800" dirty="0">
                <a:solidFill>
                  <a:srgbClr val="FFFF00"/>
                </a:solidFill>
                <a:hlinkClick r:id="rId3"/>
              </a:rPr>
              <a:t>://www.catonmat.net/download/ascii-cheat-sheet.png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z="7600" dirty="0" smtClean="0">
                <a:solidFill>
                  <a:srgbClr val="FFD966"/>
                </a:solidFill>
              </a:rPr>
              <a:t>ASCII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589017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3353" y="4818359"/>
            <a:ext cx="32781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Американский стандартный код для обмена информацией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Представление простых строк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ru-RU" dirty="0" smtClean="0"/>
              <a:t>Каждый символ представлен числом от 0 до 256, хранящимся в 8 битах памяти</a:t>
            </a:r>
            <a:endParaRPr lang="en-US" dirty="0" smtClean="0"/>
          </a:p>
          <a:p>
            <a:r>
              <a:rPr lang="ru-RU" dirty="0" smtClean="0"/>
              <a:t>Мы называем </a:t>
            </a:r>
            <a:r>
              <a:rPr lang="en-US" dirty="0" smtClean="0"/>
              <a:t>8 </a:t>
            </a:r>
            <a:r>
              <a:rPr lang="ru-RU" dirty="0" smtClean="0"/>
              <a:t>бит памяти</a:t>
            </a:r>
            <a:r>
              <a:rPr lang="en-US" dirty="0" smtClean="0"/>
              <a:t> </a:t>
            </a:r>
            <a:r>
              <a:rPr lang="ru-RU" dirty="0" smtClean="0">
                <a:solidFill>
                  <a:srgbClr val="00FA00"/>
                </a:solidFill>
              </a:rPr>
              <a:t>«байтом» </a:t>
            </a:r>
            <a:r>
              <a:rPr lang="en-US" dirty="0" smtClean="0"/>
              <a:t>(</a:t>
            </a:r>
            <a:r>
              <a:rPr lang="ru-RU" dirty="0" smtClean="0"/>
              <a:t>например, мой диск содержит 3</a:t>
            </a:r>
            <a:r>
              <a:rPr lang="en-US" dirty="0" smtClean="0"/>
              <a:t> </a:t>
            </a:r>
            <a:r>
              <a:rPr lang="ru-RU" dirty="0" smtClean="0"/>
              <a:t>Тера</a:t>
            </a:r>
            <a:r>
              <a:rPr lang="ru-RU" dirty="0" smtClean="0">
                <a:solidFill>
                  <a:srgbClr val="00FA00"/>
                </a:solidFill>
              </a:rPr>
              <a:t>байта </a:t>
            </a:r>
            <a:r>
              <a:rPr lang="ru-RU" dirty="0" smtClean="0"/>
              <a:t>памяти</a:t>
            </a:r>
            <a:r>
              <a:rPr lang="en-US" dirty="0" smtClean="0"/>
              <a:t>)</a:t>
            </a:r>
          </a:p>
          <a:p>
            <a:r>
              <a:rPr lang="ru-RU" dirty="0" smtClean="0"/>
              <a:t>Функция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40FF"/>
                </a:solidFill>
              </a:rPr>
              <a:t>ord</a:t>
            </a:r>
            <a:r>
              <a:rPr lang="en-US" dirty="0" smtClean="0">
                <a:solidFill>
                  <a:srgbClr val="FF40FF"/>
                </a:solidFill>
              </a:rPr>
              <a:t>() </a:t>
            </a:r>
            <a:r>
              <a:rPr lang="ru-RU" dirty="0" smtClean="0"/>
              <a:t>сообщает нам числовое значение простого символа</a:t>
            </a:r>
            <a:r>
              <a:rPr lang="en-US" dirty="0" smtClean="0"/>
              <a:t> </a:t>
            </a:r>
            <a:r>
              <a:rPr lang="ru-RU" dirty="0" smtClean="0"/>
              <a:t>из таблицы </a:t>
            </a:r>
            <a:r>
              <a:rPr lang="en-US" dirty="0" smtClean="0"/>
              <a:t>ASCII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 sz="7600" dirty="0" smtClean="0">
                <a:solidFill>
                  <a:srgbClr val="FFD966"/>
                </a:solidFill>
              </a:rPr>
              <a:t>ASCII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sz="28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en-US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7" y="6321287"/>
            <a:ext cx="4361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В</a:t>
            </a:r>
            <a:r>
              <a:rPr lang="en-US" sz="2800" dirty="0" smtClean="0">
                <a:solidFill>
                  <a:schemeClr val="bg1"/>
                </a:solidFill>
              </a:rPr>
              <a:t> 1960</a:t>
            </a:r>
            <a:r>
              <a:rPr lang="ru-RU" sz="2800" dirty="0" smtClean="0">
                <a:solidFill>
                  <a:schemeClr val="bg1"/>
                </a:solidFill>
              </a:rPr>
              <a:t>-х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1970</a:t>
            </a:r>
            <a:r>
              <a:rPr lang="ru-RU" sz="2800" dirty="0" smtClean="0">
                <a:solidFill>
                  <a:schemeClr val="bg1"/>
                </a:solidFill>
              </a:rPr>
              <a:t>-х считалось, что один байт – это один символ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Многобайтовые символы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ru-RU" sz="2700" dirty="0" smtClean="0"/>
              <a:t>В связи с многообразием символов, которые должны обрабатываться компьютерами, существуют символы, представленные более чем одним байтом</a:t>
            </a:r>
          </a:p>
          <a:p>
            <a:pPr marL="569913" indent="0">
              <a:spcBef>
                <a:spcPts val="1600"/>
              </a:spcBef>
              <a:buNone/>
            </a:pPr>
            <a:r>
              <a:rPr lang="en-US" sz="2700" dirty="0" smtClean="0"/>
              <a:t>UTF-16</a:t>
            </a:r>
            <a:r>
              <a:rPr lang="ru-RU" sz="2700" dirty="0" smtClean="0"/>
              <a:t>: фиксированная длина </a:t>
            </a:r>
            <a:r>
              <a:rPr lang="ru-RU" sz="2800" dirty="0" smtClean="0"/>
              <a:t>— </a:t>
            </a:r>
            <a:r>
              <a:rPr lang="ru-RU" sz="2700" dirty="0" smtClean="0"/>
              <a:t>два байта</a:t>
            </a:r>
            <a:endParaRPr lang="en-US" sz="2700" dirty="0" smtClean="0"/>
          </a:p>
          <a:p>
            <a:pPr lvl="1">
              <a:spcBef>
                <a:spcPts val="1600"/>
              </a:spcBef>
            </a:pPr>
            <a:r>
              <a:rPr lang="en-US" sz="2700" dirty="0" smtClean="0"/>
              <a:t>UTF-32</a:t>
            </a:r>
            <a:r>
              <a:rPr lang="ru-RU" sz="2700" dirty="0" smtClean="0"/>
              <a:t>: фиксированная </a:t>
            </a:r>
            <a:r>
              <a:rPr lang="ru-RU" sz="2700" dirty="0"/>
              <a:t>длина </a:t>
            </a:r>
            <a:r>
              <a:rPr lang="ru-RU" sz="2800" dirty="0"/>
              <a:t>—</a:t>
            </a:r>
            <a:r>
              <a:rPr lang="ru-RU" sz="2700" dirty="0" smtClean="0"/>
              <a:t> </a:t>
            </a:r>
            <a:r>
              <a:rPr lang="en-US" sz="2700" dirty="0" smtClean="0"/>
              <a:t> </a:t>
            </a:r>
            <a:r>
              <a:rPr lang="ru-RU" sz="2700" dirty="0" smtClean="0"/>
              <a:t>четыре байта</a:t>
            </a:r>
            <a:endParaRPr lang="en-US" sz="2700" dirty="0" smtClean="0"/>
          </a:p>
          <a:p>
            <a:pPr lvl="1">
              <a:spcBef>
                <a:spcPts val="1600"/>
              </a:spcBef>
            </a:pPr>
            <a:r>
              <a:rPr lang="en-US" sz="2700" dirty="0" smtClean="0">
                <a:solidFill>
                  <a:srgbClr val="00FA00"/>
                </a:solidFill>
              </a:rPr>
              <a:t>UTF-8</a:t>
            </a:r>
            <a:r>
              <a:rPr lang="ru-RU" sz="2700" dirty="0" smtClean="0"/>
              <a:t>:</a:t>
            </a:r>
            <a:r>
              <a:rPr lang="en-US" sz="2700" dirty="0" smtClean="0"/>
              <a:t> 1-4 </a:t>
            </a:r>
            <a:r>
              <a:rPr lang="ru-RU" sz="2700" dirty="0" smtClean="0"/>
              <a:t>байта: </a:t>
            </a:r>
            <a:endParaRPr lang="en-US" sz="2700" dirty="0" smtClean="0"/>
          </a:p>
          <a:p>
            <a:pPr marL="1154113" lvl="2" indent="0">
              <a:spcBef>
                <a:spcPts val="1600"/>
              </a:spcBef>
              <a:buNone/>
            </a:pPr>
            <a:r>
              <a:rPr lang="en-US" sz="2700" dirty="0"/>
              <a:t>-  </a:t>
            </a:r>
            <a:r>
              <a:rPr lang="ru-RU" sz="2700" dirty="0" smtClean="0"/>
              <a:t>Полная обратная совместимость с  </a:t>
            </a:r>
            <a:r>
              <a:rPr lang="en-US" sz="2700" dirty="0" smtClean="0"/>
              <a:t>ASCII</a:t>
            </a:r>
            <a:r>
              <a:rPr lang="ru-RU" sz="2700" dirty="0" smtClean="0"/>
              <a:t>;</a:t>
            </a:r>
            <a:endParaRPr lang="en-US" sz="2700" dirty="0" smtClean="0"/>
          </a:p>
          <a:p>
            <a:pPr marL="1154113" lvl="2" indent="0">
              <a:spcBef>
                <a:spcPts val="1600"/>
              </a:spcBef>
              <a:buNone/>
            </a:pPr>
            <a:r>
              <a:rPr lang="en-US" sz="2700" dirty="0" smtClean="0"/>
              <a:t>-  </a:t>
            </a:r>
            <a:r>
              <a:rPr lang="ru-RU" sz="2700" dirty="0" smtClean="0"/>
              <a:t>Автоматическое определение между </a:t>
            </a:r>
            <a:r>
              <a:rPr lang="en-US" sz="2700" dirty="0" smtClean="0"/>
              <a:t>ASCII </a:t>
            </a:r>
            <a:r>
              <a:rPr lang="ru-RU" sz="2700" dirty="0" smtClean="0"/>
              <a:t>и</a:t>
            </a:r>
            <a:r>
              <a:rPr lang="en-US" sz="2700" dirty="0" smtClean="0"/>
              <a:t> UTF-8</a:t>
            </a:r>
            <a:r>
              <a:rPr lang="ru-RU" sz="2700" dirty="0" smtClean="0"/>
              <a:t>;</a:t>
            </a:r>
            <a:endParaRPr lang="en-US" sz="2700" dirty="0" smtClean="0"/>
          </a:p>
          <a:p>
            <a:pPr lvl="2">
              <a:spcBef>
                <a:spcPts val="1600"/>
              </a:spcBef>
              <a:buFontTx/>
              <a:buChar char="-"/>
            </a:pPr>
            <a:r>
              <a:rPr lang="en-US" sz="2700" dirty="0" smtClean="0">
                <a:solidFill>
                  <a:srgbClr val="00FA00"/>
                </a:solidFill>
              </a:rPr>
              <a:t>UTF-8 </a:t>
            </a:r>
            <a:r>
              <a:rPr lang="ru-RU" sz="2700" dirty="0" smtClean="0">
                <a:solidFill>
                  <a:srgbClr val="00FA00"/>
                </a:solidFill>
              </a:rPr>
              <a:t>рекомендуется для кодирования данных, 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ru-RU" sz="2700" dirty="0" smtClean="0">
                <a:solidFill>
                  <a:srgbClr val="00FA00"/>
                </a:solidFill>
              </a:rPr>
              <a:t>которыми обмениваются системы.</a:t>
            </a:r>
            <a:r>
              <a:rPr lang="en-US" sz="2700" dirty="0" smtClean="0">
                <a:solidFill>
                  <a:srgbClr val="00FA00"/>
                </a:solidFill>
              </a:rPr>
              <a:t/>
            </a:r>
            <a:br>
              <a:rPr lang="en-US" sz="2700" dirty="0" smtClean="0">
                <a:solidFill>
                  <a:srgbClr val="00FA00"/>
                </a:solidFill>
              </a:rPr>
            </a:br>
            <a:endParaRPr lang="en-US" sz="2700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hlinkClick r:id="rId2"/>
              </a:rPr>
              <a:t>https://ru.wikipedia.org/wiki/UTF-8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61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Два вида строк в Пайтон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9710" y="7366599"/>
            <a:ext cx="121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rgbClr val="00FA00"/>
                </a:solidFill>
              </a:rPr>
              <a:t>В Пайтон версии 3 все строки в кодировке Юникод</a:t>
            </a:r>
            <a:endParaRPr lang="en-US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Пайтон 2 </a:t>
            </a:r>
            <a:r>
              <a:rPr lang="en-US" sz="7600" dirty="0" smtClean="0">
                <a:solidFill>
                  <a:srgbClr val="FFD966"/>
                </a:solidFill>
              </a:rPr>
              <a:t>vs.</a:t>
            </a:r>
            <a:r>
              <a:rPr lang="ru-RU" sz="7600" dirty="0" smtClean="0">
                <a:solidFill>
                  <a:srgbClr val="FFD966"/>
                </a:solidFill>
              </a:rPr>
              <a:t> Пайтон 3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Пайтон</a:t>
            </a:r>
            <a:r>
              <a:rPr lang="en-US" sz="7600" dirty="0" smtClean="0">
                <a:solidFill>
                  <a:srgbClr val="FFD966"/>
                </a:solidFill>
              </a:rPr>
              <a:t> 3 </a:t>
            </a:r>
            <a:r>
              <a:rPr lang="ru-RU" sz="7600" dirty="0" smtClean="0">
                <a:solidFill>
                  <a:srgbClr val="FFD966"/>
                </a:solidFill>
              </a:rPr>
              <a:t>и Юникод</a:t>
            </a:r>
            <a:endParaRPr lang="en-US" sz="76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536940" cy="5702399"/>
          </a:xfrm>
        </p:spPr>
        <p:txBody>
          <a:bodyPr/>
          <a:lstStyle/>
          <a:p>
            <a:r>
              <a:rPr lang="ru-RU" sz="3000" dirty="0" smtClean="0"/>
              <a:t>В Пайтон </a:t>
            </a:r>
            <a:r>
              <a:rPr lang="en-US" sz="3000" dirty="0" smtClean="0"/>
              <a:t>3</a:t>
            </a:r>
            <a:r>
              <a:rPr lang="ru-RU" sz="3000" dirty="0" smtClean="0"/>
              <a:t> все строки в кодировке Юникод</a:t>
            </a:r>
            <a:endParaRPr lang="en-US" sz="3000" dirty="0" smtClean="0"/>
          </a:p>
          <a:p>
            <a:r>
              <a:rPr lang="ru-RU" sz="3000" dirty="0" smtClean="0"/>
              <a:t>Работа со строчными переменными в Пайтон, а также чтение данных из файла обычно не представляет сложности</a:t>
            </a:r>
            <a:endParaRPr lang="en-US" sz="3000" dirty="0" smtClean="0"/>
          </a:p>
          <a:p>
            <a:r>
              <a:rPr lang="ru-RU" sz="3000" dirty="0" smtClean="0"/>
              <a:t>Но когда мы обращаемся к сетевому ресурсу, используя сокет, или обращаемся к базе данных необходимо кодировать и декодировать данные (обычно в </a:t>
            </a:r>
            <a:r>
              <a:rPr lang="en-US" sz="3000" dirty="0" smtClean="0"/>
              <a:t>UTF</a:t>
            </a:r>
            <a:r>
              <a:rPr lang="ru-RU" sz="3000" dirty="0" smtClean="0"/>
              <a:t>-8)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10208030" y="2723853"/>
            <a:ext cx="48796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</a:t>
            </a:r>
            <a:r>
              <a:rPr lang="en-US" sz="32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type(x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class 'bytes'&gt;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400" dirty="0" smtClean="0">
                <a:solidFill>
                  <a:srgbClr val="FFD966"/>
                </a:solidFill>
              </a:rPr>
              <a:t>Перевод строк в байты в Пайтон</a:t>
            </a:r>
            <a:endParaRPr lang="en-US" sz="6400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72" y="2603500"/>
            <a:ext cx="14621857" cy="5702399"/>
          </a:xfrm>
        </p:spPr>
        <p:txBody>
          <a:bodyPr/>
          <a:lstStyle/>
          <a:p>
            <a:r>
              <a:rPr lang="ru-RU" sz="3000" dirty="0" smtClean="0"/>
              <a:t>Когда мы обращаемся к внешнему ресурсу вроде сетевого сокета, то отправляем байты. Поэтому необходимо перевести строки Пайтон 3 в заданную кодировку</a:t>
            </a:r>
            <a:endParaRPr lang="en-US" sz="3000" dirty="0" smtClean="0"/>
          </a:p>
          <a:p>
            <a:r>
              <a:rPr lang="ru-RU" sz="3000" dirty="0" smtClean="0"/>
              <a:t>Когда мы читаем данные с внешнего ресурса, их нужно декодировать в набор символов, чтобы в Пайтон 3 они корректно преобразовались в строку:</a:t>
            </a:r>
            <a:endParaRPr lang="en-US" sz="30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break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 smtClean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 smtClean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print(</a:t>
            </a:r>
            <a:r>
              <a:rPr lang="en-US" sz="2800" dirty="0" err="1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 smtClean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-запрос в Пайтон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 smtClean="0">
                <a:solidFill>
                  <a:srgbClr val="FFFF00"/>
                </a:solidFill>
              </a:rPr>
              <a:t>docs.python.org</a:t>
            </a:r>
            <a:r>
              <a:rPr lang="en-US" sz="2800" dirty="0" smtClean="0">
                <a:solidFill>
                  <a:srgbClr val="FFFF00"/>
                </a:solidFill>
              </a:rPr>
              <a:t>/3/library/</a:t>
            </a:r>
            <a:r>
              <a:rPr lang="en-US" sz="2800" dirty="0" err="1" smtClean="0">
                <a:solidFill>
                  <a:srgbClr val="FFFF00"/>
                </a:solidFill>
              </a:rPr>
              <a:t>stdtypes.html#bytes.decode</a:t>
            </a:r>
            <a:endParaRPr lang="en-US" sz="2800" dirty="0" smtClean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Сеть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Сокет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Байты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Строка в кодировке Юникод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6"/>
                </a:solidFill>
              </a:rPr>
              <a:t>Байты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UTF-8</a:t>
            </a:r>
            <a:endParaRPr lang="en-US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recv</a:t>
            </a:r>
            <a:r>
              <a:rPr lang="en-US" sz="2400" dirty="0" smtClean="0">
                <a:solidFill>
                  <a:schemeClr val="bg1"/>
                </a:solidFill>
              </a:rPr>
              <a:t>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encode()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send()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 smtClean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Упрощение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помощью модуля </a:t>
            </a:r>
            <a:r>
              <a:rPr lang="en-US" sz="7800" u="none" strike="noStrike" cap="none" dirty="0" err="1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Благодаря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распространенности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HTTP,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у нас есть библиотека, которая производит всю работу с сокетами и делает веб-страницы похожими на файл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1155700" y="4768850"/>
            <a:ext cx="1496059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Использование</a:t>
            </a:r>
            <a:r>
              <a:rPr lang="en-US" sz="7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7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Пайтон</a:t>
            </a:r>
            <a:endParaRPr lang="en-US" sz="7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9218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But soft what light through yonder window breaks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It is the east and Juliet is the sun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Arise fair sun and kill the envious moon</a:t>
            </a:r>
          </a:p>
          <a:p>
            <a:pPr lvl="0">
              <a:buClr>
                <a:srgbClr val="FF00FF"/>
              </a:buClr>
              <a:buSzPct val="25000"/>
            </a:pPr>
            <a:r>
              <a:rPr lang="en-US" sz="3600" dirty="0">
                <a:solidFill>
                  <a:srgbClr val="FF40FF"/>
                </a:solidFill>
              </a:rPr>
              <a:t>Who is already sick and pale with grief</a:t>
            </a:r>
            <a:endParaRPr lang="en-US" sz="36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</a:t>
            </a:r>
            <a:r>
              <a:rPr lang="ru-RU" sz="76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соединения</a:t>
            </a:r>
            <a:r>
              <a:rPr lang="en-US" sz="76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</a:t>
            </a:r>
            <a:r>
              <a:rPr lang="en-US" sz="7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223489" y="7642626"/>
            <a:ext cx="11809023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Сокет_(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программный_интерфейс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)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 сетевой архитектуре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ru-RU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ru-RU" sz="3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сетевой-</a:t>
            </a:r>
            <a:r>
              <a:rPr lang="ru-RU" sz="3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 </a:t>
            </a:r>
            <a:r>
              <a:rPr lang="ru-RU" sz="3600" dirty="0" smtClean="0">
                <a:solidFill>
                  <a:schemeClr val="bg1"/>
                </a:solidFill>
              </a:rPr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это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конечная точка двунаправленного </a:t>
            </a:r>
            <a:r>
              <a:rPr lang="ru-RU" sz="3600" u="none" strike="noStrike" cap="none" dirty="0" smtClean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меж-процессного</a:t>
            </a:r>
            <a:r>
              <a:rPr lang="en-US" sz="3600" u="none" strike="noStrike" cap="none" dirty="0" smtClean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потока обмена данными в компьютерной сети, основанной на </a:t>
            </a:r>
            <a:r>
              <a:rPr lang="ru-RU" sz="3600" u="none" strike="noStrike" cap="none" dirty="0" smtClean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Протоколе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такой как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»</a:t>
            </a:r>
            <a:endParaRPr lang="en-US" sz="360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049193" y="5892376"/>
            <a:ext cx="2626822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ru-RU" sz="45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Интернет</a:t>
            </a:r>
            <a:endParaRPr lang="en-US" sz="45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39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Процесс</a:t>
            </a:r>
            <a:endParaRPr lang="en-US" sz="39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3900" u="none" strike="noStrike" cap="none" dirty="0" smtClean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Процесс</a:t>
            </a:r>
            <a:endParaRPr lang="en-US" sz="3900" u="none" strike="noStrike" cap="none" dirty="0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Похоже на файл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 smtClean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 smtClean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Чтение веб-страниц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Страница 1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Перейти на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&lt;a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href="http://www.dr-chuck.com/page2.htm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Страницу 2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Следуем по ссылкам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Страница 1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p&gt;</a:t>
            </a:r>
            <a:r>
              <a:rPr lang="ru-RU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Перейти на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&lt;a href="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</a:t>
            </a:r>
            <a:r>
              <a:rPr lang="ru-RU" sz="3300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Страницу 2</a:t>
            </a:r>
            <a:r>
              <a:rPr lang="en-US" sz="3300" i="0" u="none" strike="noStrike" cap="none" dirty="0" smtClean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Первые строки кода </a:t>
            </a:r>
            <a:r>
              <a:rPr lang="en-US" sz="7600" u="none" strike="noStrike" cap="none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6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6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600" u="none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600" u="none" strike="noStrike" cap="none" dirty="0" smtClean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600" u="none" strike="noStrike" cap="none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  <a:endParaRPr lang="en-US" sz="7600" u="none" strike="noStrike" cap="none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-парсинг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/>
            </a:r>
            <a:b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 веб-скрейпинг</a:t>
            </a:r>
            <a:r>
              <a:rPr lang="en-US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Что такое веб-скрейпинг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рограмма или скрипт, притворяясь браузером, извлекает и анализирует информацию с веб-страниц, а затем отправляется по ссылкам на следующие страницы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Поисковый робот, обрабатывающий веб-страницы, называется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dirty="0" smtClean="0">
                <a:solidFill>
                  <a:schemeClr val="lt1"/>
                </a:solidFill>
                <a:ea typeface="Arial" charset="0"/>
              </a:rPr>
              <a:t>«веб-паук»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или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«веб-краулер» 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Веб-скрейпинг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Поисковый_робот</a:t>
            </a:r>
            <a:endParaRPr lang="en-US" sz="30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Зачем нужен веб-скрейпинг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Извлечь данные, особенно из соц.сетей: кто на кого ссылается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Получить обратно свои данные из системы, не имеющей возможности экспорта данных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Мониторить сайт на предмет новой информации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Создать базу данных для поискового робота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7600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Скрейпинг веб-страниц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Все еще существуют разногласия по поводу использования веб-скрейпинга, и некоторые сайты особенно непримиримы в этом отношении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разрешается п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овторная публикация информации, защищенной авторским правом</a:t>
            </a:r>
            <a:endParaRPr lang="en-US" sz="3600" u="none" strike="noStrike" cap="none" dirty="0" smtClean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Не допускается нарушение условий пользования сервисом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ru-RU" sz="6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Простой способ </a:t>
            </a:r>
            <a:r>
              <a:rPr lang="ru-RU" sz="6400" dirty="0">
                <a:solidFill>
                  <a:schemeClr val="bg1"/>
                </a:solidFill>
              </a:rPr>
              <a:t>—</a:t>
            </a:r>
            <a:r>
              <a:rPr lang="en-US" sz="64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64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можно выполнять поиск по строкам сложным путем</a:t>
            </a:r>
            <a:endParaRPr lang="en-US" sz="38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</a:t>
            </a: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ли использовать бесплатную библиотеку </a:t>
            </a:r>
            <a:r>
              <a:rPr lang="en-US" sz="38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 сайта</a:t>
            </a:r>
            <a:r>
              <a:rPr lang="en-US" sz="38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800" u="none" strike="noStrike" cap="none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1" y="4812718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Вы можете установить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перейдя по ссылке: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Или скачать файл: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и распаковать его в ту же директорию, что и этот файл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7600" dirty="0" smtClean="0">
                <a:solidFill>
                  <a:srgbClr val="FFD966"/>
                </a:solidFill>
              </a:rPr>
              <a:t>Установка </a:t>
            </a:r>
            <a:r>
              <a:rPr lang="en-US" sz="7600" dirty="0" smtClean="0">
                <a:solidFill>
                  <a:srgbClr val="FFD966"/>
                </a:solidFill>
              </a:rPr>
              <a:t>BeautifulSoup</a:t>
            </a:r>
            <a:endParaRPr lang="en-US" sz="76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64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</a:t>
            </a:r>
            <a:r>
              <a:rPr lang="en-US" sz="6400" u="none" strike="noStrike" cap="none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ru-RU" sz="6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  <a:r>
              <a:rPr lang="en-US" sz="6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64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Номера портов</a:t>
            </a:r>
            <a:endParaRPr lang="en-US" sz="6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lvl="0" indent="-787400">
              <a:spcBef>
                <a:spcPts val="0"/>
              </a:spcBef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 </a:t>
            </a:r>
            <a:r>
              <a:rPr lang="ru-RU" sz="3600" dirty="0"/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это конечная точка связи приложения или процесса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Порт позволяет нескольким приложениям, использующим сеть, одновременно работать на одном сервере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Существует список  общепринятых номеров портов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677000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https://ru.wikipedia.org/wiki/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Порт_(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компьютерные_сети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)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ru-RU" sz="3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Получить все теги типа «ссылка»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95136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8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Резюме</a:t>
            </a:r>
            <a:endParaRPr lang="en-US" sz="78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4438976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создает для нас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каналы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 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сокеты между приложениями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Для использования этих каналов разработаны прикладные протоколы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lvl="0" indent="-469900"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Протокол передачи гипертекста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(HTTP) </a:t>
            </a:r>
            <a:r>
              <a:rPr lang="ru-RU" sz="3600" dirty="0"/>
              <a:t>—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простой, но мощный протокол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Пайтон имеет хорошую поддержку сокетов,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и </a:t>
            </a:r>
            <a:r>
              <a:rPr lang="en-US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HTML</a:t>
            </a:r>
            <a:r>
              <a:rPr lang="ru-RU" sz="36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-парсинга 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ru-RU" sz="3600" dirty="0"/>
              <a:t>Авторы </a:t>
            </a:r>
            <a:r>
              <a:rPr lang="en-US" sz="3600" dirty="0"/>
              <a:t> / </a:t>
            </a:r>
            <a:r>
              <a:rPr lang="ru-RU" sz="3600" dirty="0"/>
              <a:t>Благодарности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rgbClr val="FFFFFF"/>
                </a:solidFill>
              </a:rPr>
              <a:t>… Insert new Contributors and Translations here</a:t>
            </a:r>
            <a:endParaRPr lang="ru-RU" sz="1800" dirty="0">
              <a:solidFill>
                <a:srgbClr val="FFFFFF"/>
              </a:solidFill>
            </a:endParaRPr>
          </a:p>
          <a:p>
            <a:pPr lvl="0"/>
            <a:r>
              <a:rPr lang="ru-RU" sz="1800" dirty="0">
                <a:solidFill>
                  <a:srgbClr val="FFFFFF"/>
                </a:solidFill>
              </a:rPr>
              <a:t>Авторские права на эти слайды принадлежат  Чарльзу Р. Северансу (</a:t>
            </a:r>
            <a:r>
              <a:rPr lang="ru-RU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ru-RU" sz="1800" dirty="0">
                <a:solidFill>
                  <a:srgbClr val="FFFFFF"/>
                </a:solidFill>
              </a:rPr>
              <a:t>) , 2010 г., Школе Информации Мичиганского Университета  и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ru-RU" sz="1800" dirty="0">
                <a:solidFill>
                  <a:srgbClr val="FFFFFF"/>
                </a:solidFill>
              </a:rPr>
              <a:t> , и доступны по лицензии Creative Commons Attribution 4.0 License. Пожалуйста, сохраняйте этот слайд во всех копиях этого документа, в соответствии с требованиями Лицензии. Если вы внесли изменения, добавьте свое имя или организацию в список участников на этой странице.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/>
            <a:r>
              <a:rPr lang="ru-RU" sz="1800" dirty="0">
                <a:solidFill>
                  <a:srgbClr val="FFFFFF"/>
                </a:solidFill>
              </a:rPr>
              <a:t>Исходная разработка:  Чарльз Северанс, Школа Информации Мичиганского Университета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>
              <a:buClr>
                <a:schemeClr val="dk2"/>
              </a:buClr>
              <a:buSzPct val="61111"/>
            </a:pPr>
            <a:r>
              <a:rPr lang="ru-RU" sz="1800" dirty="0">
                <a:solidFill>
                  <a:schemeClr val="lt1"/>
                </a:solidFill>
              </a:rPr>
              <a:t>… Добавьте сюда новых авторов и переводчиков</a:t>
            </a:r>
          </a:p>
          <a:p>
            <a:pPr lvl="0"/>
            <a:endParaRPr lang="ru-RU" sz="1800" dirty="0">
              <a:solidFill>
                <a:srgbClr val="FFFFFF"/>
              </a:solidFill>
            </a:endParaRPr>
          </a:p>
          <a:p>
            <a:pPr lvl="0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Входящая почта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Логин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u="none" strike="noStrike" cap="none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Веб-сервер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799"/>
            <a:ext cx="2603499" cy="1625599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ru-RU" sz="3200" dirty="0" smtClean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Личный почтовый ящик</a:t>
            </a:r>
            <a:endParaRPr lang="en-US" sz="32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2600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бла-бла-бла</a:t>
            </a:r>
            <a:endParaRPr lang="en-US" sz="2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ru-RU" sz="25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Клипарт</a:t>
            </a:r>
            <a:r>
              <a:rPr lang="en-US" sz="2500" u="none" strike="noStrike" cap="none" dirty="0" smtClean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 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http://www.clker.com/search/networksym/1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Общеизвестные</a:t>
            </a:r>
            <a:r>
              <a:rPr lang="en-US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TCP</a:t>
            </a:r>
            <a:r>
              <a:rPr lang="ru-RU" sz="7600" u="none" strike="noStrike" cap="none" dirty="0" smtClean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-порты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1286951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https://ru.wikipedia.org/wiki/</a:t>
            </a:r>
            <a:r>
              <a:rPr lang="ru-RU" sz="3000" u="sng" strike="noStrike" cap="none" dirty="0" err="1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Список_портов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_</a:t>
            </a: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TCP_</a:t>
            </a:r>
            <a:r>
              <a:rPr lang="ru-RU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и_</a:t>
            </a:r>
            <a:r>
              <a:rPr lang="en-US" sz="3000" u="sng" strike="noStrike" cap="none" dirty="0" smtClean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UDP</a:t>
            </a:r>
            <a:endParaRPr lang="en-US" sz="30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ru-RU" sz="3600" u="none" strike="noStrike" cap="none" dirty="0" smtClean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Иногда можно встретить номер порта в адресе, если сервер использует  «нестандартный» порт</a:t>
            </a:r>
            <a:endParaRPr lang="en-US" sz="3600" u="none" strike="noStrike" cap="none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9904</TotalTime>
  <Words>2352</Words>
  <Application>Microsoft Office PowerPoint</Application>
  <PresentationFormat>Произвольный</PresentationFormat>
  <Paragraphs>449</Paragraphs>
  <Slides>62</Slides>
  <Notes>48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3" baseType="lpstr">
      <vt:lpstr>Title &amp; Subtitle</vt:lpstr>
      <vt:lpstr>Сетевые программы</vt:lpstr>
      <vt:lpstr>Бесплатная книга по сетевой архитектуре</vt:lpstr>
      <vt:lpstr>Протокол управления передачей (TCP)</vt:lpstr>
      <vt:lpstr>Презентация PowerPoint</vt:lpstr>
      <vt:lpstr>TCP соединения / Сокеты</vt:lpstr>
      <vt:lpstr>Протокол TCP: Номера портов</vt:lpstr>
      <vt:lpstr>Презентация PowerPoint</vt:lpstr>
      <vt:lpstr>Общеизвестные TCP-порты</vt:lpstr>
      <vt:lpstr>Презентация PowerPoint</vt:lpstr>
      <vt:lpstr>Сокеты в Пайтон</vt:lpstr>
      <vt:lpstr>Презентация PowerPoint</vt:lpstr>
      <vt:lpstr>Прикладные протоколы</vt:lpstr>
      <vt:lpstr>Прикладной протокол</vt:lpstr>
      <vt:lpstr>HTTP – Протокол передачи гипертекста</vt:lpstr>
      <vt:lpstr>HTTP  (Протокол передачи гипертекста)</vt:lpstr>
      <vt:lpstr>Что такое протокол?</vt:lpstr>
      <vt:lpstr>Презентация PowerPoint</vt:lpstr>
      <vt:lpstr>Получение данных с сервера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Стандарты Интернета</vt:lpstr>
      <vt:lpstr>Презентация PowerPoint</vt:lpstr>
      <vt:lpstr>Презентация PowerPoint</vt:lpstr>
      <vt:lpstr>Делаем HTTP-запрос</vt:lpstr>
      <vt:lpstr>Презентация PowerPoint</vt:lpstr>
      <vt:lpstr>Меткий хакинг в кино</vt:lpstr>
      <vt:lpstr>Напишем веб-браузер!</vt:lpstr>
      <vt:lpstr>HTTP-запрос в Пайтон</vt:lpstr>
      <vt:lpstr>Презентация PowerPoint</vt:lpstr>
      <vt:lpstr>Символы и строки</vt:lpstr>
      <vt:lpstr>ASCII</vt:lpstr>
      <vt:lpstr>Представление простых строк</vt:lpstr>
      <vt:lpstr>ASCII</vt:lpstr>
      <vt:lpstr>Презентация PowerPoint</vt:lpstr>
      <vt:lpstr>Многобайтовые символы</vt:lpstr>
      <vt:lpstr>Два вида строк в Пайтон</vt:lpstr>
      <vt:lpstr>Пайтон 2 vs. Пайтон 3</vt:lpstr>
      <vt:lpstr>Пайтон 3 и Юникод</vt:lpstr>
      <vt:lpstr>Перевод строк в байты в Пайтон</vt:lpstr>
      <vt:lpstr>HTTP-запрос в Пайтон</vt:lpstr>
      <vt:lpstr>Презентация PowerPoint</vt:lpstr>
      <vt:lpstr>Презентация PowerPoint</vt:lpstr>
      <vt:lpstr>Упрощение HTTP с помощью модуля urllib</vt:lpstr>
      <vt:lpstr>Использование urllib в Пайтон</vt:lpstr>
      <vt:lpstr>Презентация PowerPoint</vt:lpstr>
      <vt:lpstr>Похоже на файл...</vt:lpstr>
      <vt:lpstr>Чтение веб-страниц</vt:lpstr>
      <vt:lpstr>Следуем по ссылкам</vt:lpstr>
      <vt:lpstr>Первые строки кода @ Google?</vt:lpstr>
      <vt:lpstr>HTML-парсинг (или веб-скрейпинг)</vt:lpstr>
      <vt:lpstr>Что такое веб-скрейпинг?</vt:lpstr>
      <vt:lpstr>Зачем нужен веб-скрейпинг?</vt:lpstr>
      <vt:lpstr>Скрейпинг веб-страниц</vt:lpstr>
      <vt:lpstr>Простой способ — Beautiful Soup</vt:lpstr>
      <vt:lpstr>Установка BeautifulSoup</vt:lpstr>
      <vt:lpstr>Презентация PowerPoint</vt:lpstr>
      <vt:lpstr>Резюме</vt:lpstr>
      <vt:lpstr>Авторы  / Благодарности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Vita</cp:lastModifiedBy>
  <cp:revision>254</cp:revision>
  <dcterms:modified xsi:type="dcterms:W3CDTF">2021-05-05T15:32:10Z</dcterms:modified>
</cp:coreProperties>
</file>